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4" r:id="rId8"/>
    <p:sldId id="263" r:id="rId9"/>
    <p:sldId id="262" r:id="rId10"/>
    <p:sldId id="267" r:id="rId11"/>
    <p:sldId id="272" r:id="rId12"/>
    <p:sldId id="273" r:id="rId13"/>
    <p:sldId id="269" r:id="rId14"/>
    <p:sldId id="265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ila Henna Marika" initials="LHM" lastIdx="1" clrIdx="0">
    <p:extLst>
      <p:ext uri="{19B8F6BF-5375-455C-9EA6-DF929625EA0E}">
        <p15:presenceInfo xmlns:p15="http://schemas.microsoft.com/office/powerpoint/2012/main" userId="S-1-5-21-1060284298-573735546-725345543-539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19B16F-D43F-4D9A-B112-825D4FB50375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EE31D1-2B97-425C-9834-CB6DC55E0954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8736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B16F-D43F-4D9A-B112-825D4FB50375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1D1-2B97-425C-9834-CB6DC55E09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13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B16F-D43F-4D9A-B112-825D4FB50375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1D1-2B97-425C-9834-CB6DC55E09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88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B16F-D43F-4D9A-B112-825D4FB50375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1D1-2B97-425C-9834-CB6DC55E09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15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19B16F-D43F-4D9A-B112-825D4FB50375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EE31D1-2B97-425C-9834-CB6DC55E095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60833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B16F-D43F-4D9A-B112-825D4FB50375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1D1-2B97-425C-9834-CB6DC55E09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64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B16F-D43F-4D9A-B112-825D4FB50375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1D1-2B97-425C-9834-CB6DC55E09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27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B16F-D43F-4D9A-B112-825D4FB50375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1D1-2B97-425C-9834-CB6DC55E09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19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B16F-D43F-4D9A-B112-825D4FB50375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31D1-2B97-425C-9834-CB6DC55E09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38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19B16F-D43F-4D9A-B112-825D4FB50375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EE31D1-2B97-425C-9834-CB6DC55E095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898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19B16F-D43F-4D9A-B112-825D4FB50375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EE31D1-2B97-425C-9834-CB6DC55E095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829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419B16F-D43F-4D9A-B112-825D4FB50375}" type="datetimeFigureOut">
              <a:rPr lang="fi-FI" smtClean="0"/>
              <a:t>7.2.2023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AEE31D1-2B97-425C-9834-CB6DC55E095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470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.oysnet.ppshp.fi/dokumentit/_layouts/15/WopiFrame.aspx?sourcedoc=%7bA55CAB68-AE9C-440A-93B4-762AC0634368%7d&amp;file=Ihonalaisen%20keskuslaskimoportin%20k%C3%A4sittely.docx&amp;action=default&amp;DefaultItemOpen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youtu.be%2F0X5mrSMrcUE&amp;data=05%7C01%7CHenna.M.Laurila%40ppshp.fi%7C8cf17351d01a4160054e08dad3807b39%7C9837ed87b3784f49a0d1fb48e67da013%7C0%7C0%7C638054846013341388%7CUnknown%7CTWFpbGZsb3d8eyJWIjoiMC4wLjAwMDAiLCJQIjoiV2luMzIiLCJBTiI6Ik1haWwiLCJXVCI6Mn0%3D%7C3000%7C%7C%7C&amp;sdata=bCsb%2BCGrAIKj%2B%2B2cTvMcxntAQgFCZJAKglWFMAwAJ9I%3D&amp;reserved=0" TargetMode="External"/><Relationship Id="rId2" Type="http://schemas.openxmlformats.org/officeDocument/2006/relationships/hyperlink" Target="https://eur03.safelinks.protection.outlook.com/?url=https%3A%2F%2Fyoutu.be%2F1Aop1YVAXUw&amp;data=05%7C01%7CHenna.M.Laurila%40ppshp.fi%7C8cf17351d01a4160054e08dad3807b39%7C9837ed87b3784f49a0d1fb48e67da013%7C0%7C0%7C638054846013341388%7CUnknown%7CTWFpbGZsb3d8eyJWIjoiMC4wLjAwMDAiLCJQIjoiV2luMzIiLCJBTiI6Ik1haWwiLCJXVCI6Mn0%3D%7C3000%7C%7C%7C&amp;sdata=BBs285v1lxp8cUhCwj9BDQW0l3O8J1jmiZ9Dy%2FvbRY4%3D&amp;reserved=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Vascuportti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cap="none" dirty="0" smtClean="0"/>
              <a:t>- käsittely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79905" y="4422566"/>
            <a:ext cx="6831673" cy="914400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/>
              <a:t>Terveyskeskusten ja </a:t>
            </a:r>
            <a:r>
              <a:rPr lang="fi-FI" b="1" dirty="0" err="1" smtClean="0"/>
              <a:t>OYS:n</a:t>
            </a:r>
            <a:r>
              <a:rPr lang="fi-FI" b="1" dirty="0" smtClean="0"/>
              <a:t> </a:t>
            </a:r>
            <a:r>
              <a:rPr lang="fi-FI" b="1" dirty="0"/>
              <a:t>infektioyhdyshenkilöiden koulutuspäivä</a:t>
            </a:r>
          </a:p>
          <a:p>
            <a:r>
              <a:rPr lang="fi-FI" dirty="0" smtClean="0"/>
              <a:t>8.2.23 </a:t>
            </a:r>
          </a:p>
          <a:p>
            <a:r>
              <a:rPr lang="fi-FI" dirty="0" smtClean="0"/>
              <a:t>Hygieniahoitaja Henna Laurila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3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6742" y="178724"/>
            <a:ext cx="9601200" cy="7239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Venttiilitulppa </a:t>
            </a:r>
            <a:r>
              <a:rPr lang="fi-FI" dirty="0" err="1" smtClean="0"/>
              <a:t>Bionector</a:t>
            </a:r>
            <a:r>
              <a:rPr lang="fi-FI" dirty="0" smtClean="0"/>
              <a:t> TKO:</a:t>
            </a:r>
            <a:br>
              <a:rPr lang="fi-FI" dirty="0" smtClean="0"/>
            </a:br>
            <a:r>
              <a:rPr lang="fi-FI" dirty="0" smtClean="0"/>
              <a:t>	</a:t>
            </a:r>
            <a:r>
              <a:rPr lang="fi-FI" sz="2700" dirty="0" smtClean="0"/>
              <a:t>”To </a:t>
            </a:r>
            <a:r>
              <a:rPr lang="fi-FI" sz="2700" dirty="0" err="1" smtClean="0"/>
              <a:t>keep</a:t>
            </a:r>
            <a:r>
              <a:rPr lang="fi-FI" sz="2700" dirty="0" smtClean="0"/>
              <a:t> open”</a:t>
            </a:r>
            <a:endParaRPr lang="fi-FI" sz="27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546482" y="1974966"/>
            <a:ext cx="4447786" cy="5019675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fi-FI" dirty="0" err="1" smtClean="0"/>
              <a:t>Ventiilitulppa</a:t>
            </a:r>
            <a:r>
              <a:rPr lang="fi-FI" dirty="0" smtClean="0"/>
              <a:t> </a:t>
            </a:r>
            <a:r>
              <a:rPr lang="fi-FI" dirty="0"/>
              <a:t>tulee vaihtaa uuteen:</a:t>
            </a:r>
          </a:p>
          <a:p>
            <a:pPr marL="530352" lvl="1" indent="0">
              <a:buNone/>
            </a:pPr>
            <a:r>
              <a:rPr lang="fi-FI" b="1" dirty="0"/>
              <a:t>3-4 vrk </a:t>
            </a:r>
            <a:r>
              <a:rPr lang="fi-FI" b="1" dirty="0" smtClean="0"/>
              <a:t>välein</a:t>
            </a:r>
            <a:endParaRPr lang="fi-FI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Lisäksi </a:t>
            </a:r>
            <a:r>
              <a:rPr lang="fi-FI" dirty="0"/>
              <a:t>aina mikäli:</a:t>
            </a:r>
          </a:p>
          <a:p>
            <a:pPr lvl="1"/>
            <a:r>
              <a:rPr lang="fi-FI" dirty="0" smtClean="0"/>
              <a:t>venttiilitulppa </a:t>
            </a:r>
            <a:r>
              <a:rPr lang="fi-FI" dirty="0"/>
              <a:t>on näkyvästi eritteinen</a:t>
            </a:r>
          </a:p>
          <a:p>
            <a:pPr lvl="1"/>
            <a:r>
              <a:rPr lang="fi-FI" dirty="0" smtClean="0"/>
              <a:t>heti </a:t>
            </a:r>
            <a:r>
              <a:rPr lang="fi-FI" dirty="0"/>
              <a:t>veren tiputuksen jälkeen</a:t>
            </a:r>
          </a:p>
          <a:p>
            <a:pPr lvl="1"/>
            <a:r>
              <a:rPr lang="fi-FI" dirty="0" smtClean="0"/>
              <a:t>verinäytteiden </a:t>
            </a:r>
            <a:r>
              <a:rPr lang="fi-FI" dirty="0"/>
              <a:t>oton jälkeen </a:t>
            </a:r>
          </a:p>
          <a:p>
            <a:pPr lvl="1"/>
            <a:r>
              <a:rPr lang="fi-FI" dirty="0" smtClean="0"/>
              <a:t>korkeaenergisten </a:t>
            </a:r>
            <a:r>
              <a:rPr lang="fi-FI" dirty="0"/>
              <a:t>ravintoliuosten ja rasvaa sisältävien lääkkeiden</a:t>
            </a:r>
          </a:p>
          <a:p>
            <a:pPr lvl="1"/>
            <a:r>
              <a:rPr lang="fi-FI" dirty="0" smtClean="0"/>
              <a:t>infuusioletkujen/pussien/</a:t>
            </a:r>
          </a:p>
          <a:p>
            <a:pPr marL="530352" lvl="1" indent="0">
              <a:buNone/>
            </a:pPr>
            <a:r>
              <a:rPr lang="fi-FI" dirty="0"/>
              <a:t>	</a:t>
            </a:r>
            <a:r>
              <a:rPr lang="fi-FI" dirty="0" smtClean="0"/>
              <a:t>ruiskujen </a:t>
            </a:r>
            <a:r>
              <a:rPr lang="fi-FI" dirty="0"/>
              <a:t>vaihdon yhteydessä.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5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8325" y="2066924"/>
            <a:ext cx="3261643" cy="1182727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850466" y="3665634"/>
            <a:ext cx="6096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dirty="0"/>
              <a:t>Anti-</a:t>
            </a:r>
            <a:r>
              <a:rPr lang="fi-FI" b="1" dirty="0" err="1"/>
              <a:t>refluksi</a:t>
            </a:r>
            <a:r>
              <a:rPr lang="fi-FI" b="1" dirty="0"/>
              <a:t> venttiili</a:t>
            </a:r>
            <a:r>
              <a:rPr lang="fi-FI" dirty="0"/>
              <a:t> estää veren nousun katetriin äkillisissä paineen muutoksissa ja on tutkitusti vähentänyt veren </a:t>
            </a:r>
            <a:r>
              <a:rPr lang="fi-FI" dirty="0" err="1"/>
              <a:t>refluksiosta</a:t>
            </a:r>
            <a:r>
              <a:rPr lang="fi-FI" dirty="0"/>
              <a:t> johtuvia katetritukoksia. </a:t>
            </a:r>
          </a:p>
        </p:txBody>
      </p:sp>
    </p:spTree>
    <p:extLst>
      <p:ext uri="{BB962C8B-B14F-4D97-AF65-F5344CB8AC3E}">
        <p14:creationId xmlns:p14="http://schemas.microsoft.com/office/powerpoint/2010/main" val="5192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1106" y="2734886"/>
            <a:ext cx="9601200" cy="1396539"/>
          </a:xfrm>
        </p:spPr>
        <p:txBody>
          <a:bodyPr/>
          <a:lstStyle/>
          <a:p>
            <a:r>
              <a:rPr lang="fi-FI" dirty="0" smtClean="0"/>
              <a:t>Laskimoportin päivitetty käsittelyohje: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5045825" y="3790604"/>
            <a:ext cx="439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Julkaistu 7.2.2023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41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90604" y="112221"/>
            <a:ext cx="7182585" cy="752302"/>
          </a:xfrm>
        </p:spPr>
        <p:txBody>
          <a:bodyPr/>
          <a:lstStyle/>
          <a:p>
            <a:r>
              <a:rPr lang="fi-FI" dirty="0" smtClean="0"/>
              <a:t>Syyt ja seuraukset: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22465" y="1812175"/>
            <a:ext cx="4796921" cy="455537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Tehtiin kyselyä eri yliopistosairaaloihin laskimoporttien </a:t>
            </a:r>
            <a:r>
              <a:rPr lang="fi-FI" dirty="0" smtClean="0"/>
              <a:t>käsittelystä: Laitettiinko neula steriilin toimenpiteen lailla, vai </a:t>
            </a:r>
            <a:r>
              <a:rPr lang="fi-FI" dirty="0" err="1" smtClean="0"/>
              <a:t>samanlailla</a:t>
            </a:r>
            <a:r>
              <a:rPr lang="fi-FI" dirty="0" smtClean="0"/>
              <a:t>, </a:t>
            </a:r>
            <a:r>
              <a:rPr lang="fi-FI" dirty="0"/>
              <a:t>kuin </a:t>
            </a:r>
            <a:r>
              <a:rPr lang="fi-FI" dirty="0" smtClean="0"/>
              <a:t>meillä tehdaspuhtaita suojakäsineitä käyttäen?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Valmistaja </a:t>
            </a:r>
            <a:r>
              <a:rPr lang="fi-FI" dirty="0"/>
              <a:t>ohjeistaa käyttämään steriiliä </a:t>
            </a:r>
            <a:r>
              <a:rPr lang="fi-FI" dirty="0" smtClean="0"/>
              <a:t>tekniikkaa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Päädyttiin </a:t>
            </a:r>
            <a:r>
              <a:rPr lang="fi-FI" dirty="0"/>
              <a:t>päivittämään ohjeeseen </a:t>
            </a:r>
            <a:r>
              <a:rPr lang="fi-FI" dirty="0" smtClean="0"/>
              <a:t>steriilit suojakäsineet aina, </a:t>
            </a:r>
            <a:r>
              <a:rPr lang="fi-FI" dirty="0"/>
              <a:t>kun laskimoporttiin laitetaan </a:t>
            </a:r>
            <a:r>
              <a:rPr lang="fi-FI" dirty="0" smtClean="0"/>
              <a:t>kulmaneula.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i-FI" sz="1600" dirty="0" smtClean="0"/>
              <a:t>Verisuonikanyyliyhdyshenkilöt </a:t>
            </a:r>
            <a:r>
              <a:rPr lang="fi-FI" sz="1600" dirty="0"/>
              <a:t>nimetään kaikissa </a:t>
            </a:r>
            <a:r>
              <a:rPr lang="fi-FI" sz="1600" dirty="0" err="1"/>
              <a:t>OYS:n</a:t>
            </a:r>
            <a:r>
              <a:rPr lang="fi-FI" sz="1600" dirty="0"/>
              <a:t> potilashoidon </a:t>
            </a:r>
            <a:r>
              <a:rPr lang="fi-FI" sz="1600" dirty="0" smtClean="0"/>
              <a:t>yksiköissä.</a:t>
            </a:r>
            <a:endParaRPr lang="fi-FI" sz="16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531243" y="1812175"/>
            <a:ext cx="4447786" cy="41466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Anestesialla: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Parantaneet työtiloja, joissa verisuonikatetreja laitetaan ja samoin toimintatapoja on tarkasteltu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Henkilökunta on pyritty vakinaistamaan toimenpidehuoneessa (samat hoitajat ja lääkärit)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Työtahtia ovat rauhoittaneet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Kouluttaneet henkilökuntaa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108959" y="864523"/>
            <a:ext cx="7755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Laskimoporttialkuiset </a:t>
            </a:r>
            <a:r>
              <a:rPr lang="fi-FI" sz="2000" b="1" dirty="0"/>
              <a:t>i</a:t>
            </a:r>
            <a:r>
              <a:rPr lang="fi-FI" sz="2000" b="1" dirty="0" smtClean="0"/>
              <a:t>nfektiot olleet nousussa viime vuosina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52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69375" y="236912"/>
            <a:ext cx="8703425" cy="710738"/>
          </a:xfrm>
        </p:spPr>
        <p:txBody>
          <a:bodyPr/>
          <a:lstStyle/>
          <a:p>
            <a:r>
              <a:rPr lang="fi-FI" dirty="0" smtClean="0"/>
              <a:t>Mikä käsittelyssä muuttuu?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928552"/>
            <a:ext cx="9601200" cy="3938847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	Jatkossa </a:t>
            </a:r>
            <a:r>
              <a:rPr lang="fi-FI" dirty="0" err="1" smtClean="0"/>
              <a:t>vascuportti</a:t>
            </a:r>
            <a:r>
              <a:rPr lang="fi-FI" dirty="0" smtClean="0"/>
              <a:t> avataan/neula laitetaan </a:t>
            </a:r>
            <a:r>
              <a:rPr lang="fi-FI" b="1" dirty="0" smtClean="0"/>
              <a:t>steriilinä toimenpiteenä</a:t>
            </a:r>
            <a:r>
              <a:rPr lang="fi-FI" dirty="0" smtClean="0"/>
              <a:t>:</a:t>
            </a:r>
          </a:p>
          <a:p>
            <a:pPr marL="0" indent="0">
              <a:buNone/>
            </a:pPr>
            <a:endParaRPr lang="fi-FI" dirty="0" smtClean="0"/>
          </a:p>
          <a:p>
            <a:pPr lvl="4">
              <a:buFont typeface="Wingdings" panose="05000000000000000000" pitchFamily="2" charset="2"/>
              <a:buChar char="§"/>
            </a:pPr>
            <a:r>
              <a:rPr lang="fi-FI" sz="1800" dirty="0" smtClean="0"/>
              <a:t>Steriilipöydän teko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i-FI" sz="1800" dirty="0" smtClean="0"/>
              <a:t>Laajempi ihon desinfektioalue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i-FI" sz="1800" dirty="0" smtClean="0"/>
              <a:t>Steriilit suojakäsineet neulan laitossa</a:t>
            </a:r>
          </a:p>
          <a:p>
            <a:pPr marL="1901952" lvl="4" indent="0">
              <a:buNone/>
            </a:pPr>
            <a:endParaRPr lang="fi-FI" dirty="0"/>
          </a:p>
          <a:p>
            <a:pPr marL="1901952" lvl="4" indent="0">
              <a:buNone/>
            </a:pPr>
            <a:endParaRPr lang="fi-FI" dirty="0"/>
          </a:p>
          <a:p>
            <a:pPr marL="1901952" lvl="4" indent="0">
              <a:buNone/>
            </a:pPr>
            <a:r>
              <a:rPr lang="fi-FI" dirty="0" smtClean="0"/>
              <a:t>Päivitetyn ohjeen linkki tähän: </a:t>
            </a:r>
            <a:r>
              <a:rPr lang="fi-FI" dirty="0" smtClean="0">
                <a:hlinkClick r:id="rId2"/>
              </a:rPr>
              <a:t>Ihonalaisen keskuslaskimoportin käsittely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95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048000" y="2237264"/>
            <a:ext cx="6096000" cy="23834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https://youtu.be/1Aop1YVAXUw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laskimoporttialueen desinfektio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https://youtu.be/0X5mrSMrcUE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steriilipöydän teko ja laskimoportin punktio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4657"/>
          </a:xfrm>
        </p:spPr>
        <p:txBody>
          <a:bodyPr/>
          <a:lstStyle/>
          <a:p>
            <a:r>
              <a:rPr lang="fi-FI" dirty="0" smtClean="0"/>
              <a:t>Neulan poisto: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40389" y="1869968"/>
            <a:ext cx="4447786" cy="4047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dirty="0"/>
              <a:t>Poista neula vetämällä se kohtisuoraan ylöspäin samalla kulmaneulaa huuhdellen </a:t>
            </a:r>
            <a:r>
              <a:rPr lang="fi-FI" dirty="0" err="1"/>
              <a:t>pulsoivalla</a:t>
            </a:r>
            <a:r>
              <a:rPr lang="fi-FI" dirty="0"/>
              <a:t> tekniikalla (huuhdo-tauko-huuhdo). </a:t>
            </a:r>
            <a:endParaRPr lang="fi-FI" dirty="0" smtClean="0"/>
          </a:p>
          <a:p>
            <a:r>
              <a:rPr lang="fi-FI" dirty="0" smtClean="0"/>
              <a:t>Paina </a:t>
            </a:r>
            <a:r>
              <a:rPr lang="fi-FI" dirty="0"/>
              <a:t>portin päältä steriilillä taitoksella vuodon tyrehdyttämiseksi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9386" y="3027752"/>
            <a:ext cx="6260900" cy="3512386"/>
          </a:xfrm>
          <a:prstGeom prst="rect">
            <a:avLst/>
          </a:prstGeom>
        </p:spPr>
      </p:pic>
      <p:sp>
        <p:nvSpPr>
          <p:cNvPr id="6" name="Kuvatekstiellipsi 5"/>
          <p:cNvSpPr/>
          <p:nvPr/>
        </p:nvSpPr>
        <p:spPr>
          <a:xfrm>
            <a:off x="9277350" y="2276475"/>
            <a:ext cx="2371725" cy="142875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9896475" y="262151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KLIK- ääni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1785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75323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9258299" y="314325"/>
            <a:ext cx="284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>
                <a:latin typeface="Arial Black" panose="020B0A04020102020204" pitchFamily="34" charset="0"/>
              </a:rPr>
              <a:t>KIITOS!</a:t>
            </a:r>
            <a:endParaRPr lang="fi-FI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9834" y="3233913"/>
            <a:ext cx="5522977" cy="3466145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44738" y="-104763"/>
            <a:ext cx="5303520" cy="3783874"/>
          </a:xfrm>
        </p:spPr>
        <p:txBody>
          <a:bodyPr>
            <a:normAutofit fontScale="92500" lnSpcReduction="20000"/>
          </a:bodyPr>
          <a:lstStyle/>
          <a:p>
            <a:endParaRPr lang="fi-FI" dirty="0" smtClean="0"/>
          </a:p>
          <a:p>
            <a:r>
              <a:rPr lang="fi-FI" b="1" dirty="0" smtClean="0"/>
              <a:t>MIKÄ?</a:t>
            </a:r>
          </a:p>
          <a:p>
            <a:pPr marL="0" indent="0">
              <a:buNone/>
            </a:pPr>
            <a:r>
              <a:rPr lang="fi-FI" dirty="0" smtClean="0"/>
              <a:t>Ihon </a:t>
            </a:r>
            <a:r>
              <a:rPr lang="fi-FI" dirty="0"/>
              <a:t>alle sijoitettu lääkkeenanto/infuusioportti, jossa on kammio-osa ja keskuslaskimoon johdettu katetri</a:t>
            </a:r>
            <a:r>
              <a:rPr lang="fi-FI" dirty="0" smtClean="0"/>
              <a:t>. KUVA1</a:t>
            </a:r>
            <a:endParaRPr lang="fi-FI" dirty="0"/>
          </a:p>
          <a:p>
            <a:r>
              <a:rPr lang="fi-FI" b="1" dirty="0" smtClean="0"/>
              <a:t>MILLOIN?</a:t>
            </a:r>
          </a:p>
          <a:p>
            <a:pPr marL="0" indent="0">
              <a:buNone/>
            </a:pPr>
            <a:r>
              <a:rPr lang="fi-FI" dirty="0" smtClean="0"/>
              <a:t>Kun </a:t>
            </a:r>
            <a:r>
              <a:rPr lang="fi-FI" dirty="0"/>
              <a:t>potilaan suonet ovat haastavat </a:t>
            </a:r>
            <a:r>
              <a:rPr lang="fi-FI" dirty="0" smtClean="0"/>
              <a:t>kanyloida, tai hoidetaan pitkään nesteillä/lääkkeillä, jotka rasittavat suonia.</a:t>
            </a:r>
          </a:p>
          <a:p>
            <a:r>
              <a:rPr lang="fi-FI" b="1" dirty="0" smtClean="0"/>
              <a:t>MIHIN?</a:t>
            </a:r>
          </a:p>
          <a:p>
            <a:pPr marL="0" indent="0">
              <a:buNone/>
            </a:pPr>
            <a:r>
              <a:rPr lang="fi-FI" dirty="0" smtClean="0"/>
              <a:t>Ei rajoitteita, käy kaikkeen laskimotietä annettavaan hoitoon: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954" y="3604433"/>
            <a:ext cx="2819400" cy="3095625"/>
          </a:xfrm>
          <a:prstGeom prst="rect">
            <a:avLst/>
          </a:prstGeom>
        </p:spPr>
      </p:pic>
      <p:pic>
        <p:nvPicPr>
          <p:cNvPr id="7" name="Kuva 6" descr="02CELSIT"/>
          <p:cNvPicPr/>
          <p:nvPr/>
        </p:nvPicPr>
        <p:blipFill>
          <a:blip r:embed="rId4" cstate="print">
            <a:clrChange>
              <a:clrFrom>
                <a:srgbClr val="5589FF"/>
              </a:clrFrom>
              <a:clrTo>
                <a:srgbClr val="558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02" y="309476"/>
            <a:ext cx="2826991" cy="1993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>
            <a:off x="4372493" y="1933293"/>
            <a:ext cx="116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KUVA1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40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876299"/>
            <a:ext cx="8384586" cy="55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348343"/>
            <a:ext cx="9695300" cy="6278013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>
            <a:off x="1512915" y="4172989"/>
            <a:ext cx="723207" cy="3990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366"/>
          </a:xfrm>
        </p:spPr>
        <p:txBody>
          <a:bodyPr/>
          <a:lstStyle/>
          <a:p>
            <a:r>
              <a:rPr lang="fi-FI" dirty="0" smtClean="0"/>
              <a:t>Tuoreen laskimoporttihaavan hoito: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781174"/>
            <a:ext cx="9601200" cy="45780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i-FI" dirty="0"/>
              <a:t>Vasta laitetun laskimoportin viiltokohdissa noudatetaan yleisiä haavanhoidon periaatteita. </a:t>
            </a:r>
            <a:endParaRPr lang="fi-FI" dirty="0" smtClean="0"/>
          </a:p>
          <a:p>
            <a:pPr lvl="0"/>
            <a:r>
              <a:rPr lang="fi-FI" dirty="0" smtClean="0"/>
              <a:t>Alle </a:t>
            </a:r>
            <a:r>
              <a:rPr lang="fi-FI" dirty="0"/>
              <a:t>24 tunnin ikäistä leikkaushaavaa kosketaan steriileillä suojakäsineillä tai steriileillä haavasidoksilla/instrumenteilla. </a:t>
            </a:r>
            <a:endParaRPr lang="fi-FI" dirty="0" smtClean="0"/>
          </a:p>
          <a:p>
            <a:pPr lvl="0"/>
            <a:r>
              <a:rPr lang="fi-FI" dirty="0" smtClean="0"/>
              <a:t>Hengittävää </a:t>
            </a:r>
            <a:r>
              <a:rPr lang="fi-FI" dirty="0"/>
              <a:t>haavasidosta pidetään haavan päällä 2-3 päivää. </a:t>
            </a:r>
            <a:endParaRPr lang="fi-FI" dirty="0" smtClean="0"/>
          </a:p>
          <a:p>
            <a:pPr lvl="0"/>
            <a:r>
              <a:rPr lang="fi-FI" dirty="0" smtClean="0"/>
              <a:t>Haavasidos </a:t>
            </a:r>
            <a:r>
              <a:rPr lang="fi-FI" dirty="0"/>
              <a:t>vaihdetaan, mikäli haava erittää ja sidos likaantuu. Kun haava ei eritä, sen voi jättää avoimeksi yleensä 2-3 päivän kuluttua. </a:t>
            </a:r>
          </a:p>
          <a:p>
            <a:pPr lvl="0"/>
            <a:endParaRPr lang="fi-FI" dirty="0" smtClean="0">
              <a:solidFill>
                <a:schemeClr val="tx1"/>
              </a:solidFill>
            </a:endParaRPr>
          </a:p>
          <a:p>
            <a:pPr lvl="0"/>
            <a:r>
              <a:rPr lang="fi-FI" dirty="0" smtClean="0">
                <a:solidFill>
                  <a:schemeClr val="tx1"/>
                </a:solidFill>
              </a:rPr>
              <a:t>Sulavat ompeleet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Saunaan </a:t>
            </a:r>
            <a:r>
              <a:rPr lang="fi-FI" dirty="0">
                <a:solidFill>
                  <a:schemeClr val="tx1"/>
                </a:solidFill>
              </a:rPr>
              <a:t>voi mennä viikon </a:t>
            </a:r>
            <a:r>
              <a:rPr lang="fi-FI" dirty="0" smtClean="0">
                <a:solidFill>
                  <a:schemeClr val="tx1"/>
                </a:solidFill>
              </a:rPr>
              <a:t>kuluttua</a:t>
            </a:r>
          </a:p>
          <a:p>
            <a:pPr marL="0" indent="0"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 smtClean="0"/>
              <a:t>HUOM! Laskimoportin </a:t>
            </a:r>
            <a:r>
              <a:rPr lang="fi-FI" dirty="0"/>
              <a:t>asentamisen ja ensimmäisen siihen annetun solunsalpaajainfuusion aikavälin tulee olla vähintään 6 vrk. </a:t>
            </a:r>
          </a:p>
          <a:p>
            <a:pPr lvl="0"/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70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5617"/>
          </a:xfrm>
        </p:spPr>
        <p:txBody>
          <a:bodyPr/>
          <a:lstStyle/>
          <a:p>
            <a:r>
              <a:rPr lang="fi-FI" dirty="0" smtClean="0"/>
              <a:t>Neulan valinta:</a:t>
            </a:r>
            <a:endParaRPr lang="fi-FI" dirty="0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2164" y="204174"/>
            <a:ext cx="3815726" cy="340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orakulmio 6"/>
          <p:cNvSpPr/>
          <p:nvPr/>
        </p:nvSpPr>
        <p:spPr>
          <a:xfrm>
            <a:off x="957942" y="217429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i-FI" dirty="0"/>
              <a:t>Portissa käytetään erikoisvalmisteista siivekkeellistä/kiinnityslevyllistä porttineulaa esim. </a:t>
            </a:r>
            <a:r>
              <a:rPr lang="fi-FI" b="1" dirty="0" err="1"/>
              <a:t>Surecan</a:t>
            </a:r>
            <a:r>
              <a:rPr lang="fi-FI" b="1" dirty="0"/>
              <a:t> </a:t>
            </a:r>
            <a:r>
              <a:rPr lang="fi-FI" b="1" dirty="0" err="1" smtClean="0"/>
              <a:t>safety</a:t>
            </a:r>
            <a:endParaRPr lang="fi-FI" b="1" dirty="0"/>
          </a:p>
          <a:p>
            <a:pPr lvl="0"/>
            <a:endParaRPr lang="fi-FI" dirty="0"/>
          </a:p>
          <a:p>
            <a:pPr lvl="0"/>
            <a:r>
              <a:rPr lang="fi-FI" dirty="0"/>
              <a:t>Porttiin ei saa käyttää tavallista injektioneulaa: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vahingoittaa portin pistokalvoa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irtopartikkelit voivat aiheuttaa katetrin tukkeutumisen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voi aikaansaada vuotoja. </a:t>
            </a:r>
          </a:p>
          <a:p>
            <a:pPr lvl="0"/>
            <a:endParaRPr lang="fi-FI" dirty="0"/>
          </a:p>
          <a:p>
            <a:r>
              <a:rPr lang="fi-FI" dirty="0"/>
              <a:t>P</a:t>
            </a:r>
            <a:r>
              <a:rPr lang="fi-FI" dirty="0" smtClean="0"/>
              <a:t>orttineulan asettamispäivä </a:t>
            </a:r>
            <a:r>
              <a:rPr lang="fi-FI" dirty="0"/>
              <a:t>ja sijainti kirjataan </a:t>
            </a:r>
            <a:r>
              <a:rPr lang="fi-FI" dirty="0" smtClean="0"/>
              <a:t>potilastietojärjestelmään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77" y="3858923"/>
            <a:ext cx="36957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856212" y="756457"/>
            <a:ext cx="514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Jokaisella käyttöönottokerralla katetrin aukiolo varmistetaan aspiroimalla hieman verta katetrista, jonka jälkeen portti huuhdellaan keittosuolalla. </a:t>
            </a:r>
            <a:endParaRPr lang="fi-FI" dirty="0" smtClean="0"/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Jos </a:t>
            </a:r>
            <a:r>
              <a:rPr lang="fi-FI" dirty="0"/>
              <a:t>huuhteleminen ei </a:t>
            </a:r>
            <a:r>
              <a:rPr lang="fi-FI" dirty="0" smtClean="0"/>
              <a:t>onnistu </a:t>
            </a:r>
            <a:r>
              <a:rPr lang="fi-FI" dirty="0"/>
              <a:t>tai se aiheuttaa </a:t>
            </a:r>
            <a:r>
              <a:rPr lang="fi-FI" dirty="0" smtClean="0"/>
              <a:t>kipua:</a:t>
            </a:r>
          </a:p>
          <a:p>
            <a:pPr lvl="1"/>
            <a:endParaRPr lang="fi-FI" dirty="0" smtClean="0"/>
          </a:p>
          <a:p>
            <a:pPr lvl="1"/>
            <a:r>
              <a:rPr lang="fi-FI" dirty="0" smtClean="0"/>
              <a:t>Kokeile ensin muuttaa </a:t>
            </a:r>
            <a:r>
              <a:rPr lang="fi-FI" dirty="0"/>
              <a:t>p</a:t>
            </a:r>
            <a:r>
              <a:rPr lang="fi-FI" dirty="0" smtClean="0"/>
              <a:t>otilaan asentoa, </a:t>
            </a:r>
            <a:r>
              <a:rPr lang="fi-FI" b="1" dirty="0" smtClean="0"/>
              <a:t>säädä pääpuolta</a:t>
            </a:r>
            <a:r>
              <a:rPr lang="fi-FI" dirty="0" smtClean="0"/>
              <a:t> hieman ylös ja etenkin </a:t>
            </a:r>
            <a:r>
              <a:rPr lang="fi-FI" b="1" dirty="0" smtClean="0"/>
              <a:t>käden nostaminen/kainalon aukaiseminen</a:t>
            </a:r>
            <a:r>
              <a:rPr lang="fi-FI" dirty="0" smtClean="0"/>
              <a:t> voi auttaa.</a:t>
            </a:r>
          </a:p>
          <a:p>
            <a:pPr lvl="1"/>
            <a:r>
              <a:rPr lang="fi-FI" dirty="0" smtClean="0"/>
              <a:t>Ota yhteys lääkäriin, jos ongelma ei ratkea.</a:t>
            </a:r>
            <a:endParaRPr lang="fi-FI" dirty="0"/>
          </a:p>
          <a:p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smtClean="0"/>
              <a:t>Vaihda </a:t>
            </a:r>
            <a:r>
              <a:rPr lang="fi-FI" dirty="0"/>
              <a:t>porttineula vähintään</a:t>
            </a:r>
            <a:r>
              <a:rPr lang="fi-FI" b="1" dirty="0"/>
              <a:t> 7vrk:n välein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Säilyttääksesi </a:t>
            </a:r>
            <a:r>
              <a:rPr lang="fi-FI" dirty="0" err="1"/>
              <a:t>silikoniseptumin</a:t>
            </a:r>
            <a:r>
              <a:rPr lang="fi-FI" dirty="0"/>
              <a:t> käyttöiän </a:t>
            </a:r>
            <a:endParaRPr lang="fi-FI" dirty="0" smtClean="0"/>
          </a:p>
          <a:p>
            <a:pPr lvl="1"/>
            <a:r>
              <a:rPr lang="fi-FI" dirty="0" smtClean="0"/>
              <a:t>mahdollisimman </a:t>
            </a:r>
            <a:r>
              <a:rPr lang="fi-FI" dirty="0"/>
              <a:t>pitkään, on suositeltavaa </a:t>
            </a:r>
            <a:endParaRPr lang="fi-FI" dirty="0" smtClean="0"/>
          </a:p>
          <a:p>
            <a:pPr lvl="1"/>
            <a:r>
              <a:rPr lang="fi-FI" dirty="0" smtClean="0"/>
              <a:t>vaihdella </a:t>
            </a:r>
            <a:r>
              <a:rPr lang="fi-FI" dirty="0"/>
              <a:t>pistokohtaa.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913" y="1941978"/>
            <a:ext cx="5823087" cy="29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949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Neulan kiinnitys ja punktioalueen seuranta: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098981" y="1945178"/>
            <a:ext cx="4447786" cy="4488873"/>
          </a:xfrm>
        </p:spPr>
        <p:txBody>
          <a:bodyPr>
            <a:normAutofit lnSpcReduction="10000"/>
          </a:bodyPr>
          <a:lstStyle/>
          <a:p>
            <a:pPr lvl="0"/>
            <a:r>
              <a:rPr lang="fi-FI" dirty="0"/>
              <a:t>Porttineula kiinnitetään läpinäkyvällä puoliläpäisevällä polyuretaanikalvolla, joka </a:t>
            </a:r>
            <a:r>
              <a:rPr lang="fi-FI" b="1" dirty="0"/>
              <a:t>vaihdetaan viikon välein</a:t>
            </a:r>
            <a:r>
              <a:rPr lang="fi-FI" dirty="0"/>
              <a:t> ja aina, kun se on likaantunut, </a:t>
            </a:r>
            <a:r>
              <a:rPr lang="fi-FI" dirty="0" smtClean="0"/>
              <a:t>eritteinen, </a:t>
            </a:r>
            <a:r>
              <a:rPr lang="fi-FI" dirty="0"/>
              <a:t>tai irronnut reunoiltaan. </a:t>
            </a:r>
          </a:p>
          <a:p>
            <a:pPr lvl="0"/>
            <a:r>
              <a:rPr lang="fi-FI" dirty="0"/>
              <a:t>Pistokohta tarkistetaan joka työvuorossa: tunnustellaan ihoaluetta desinfioiduin käsin, huomioidaan infektion merkit: </a:t>
            </a:r>
            <a:r>
              <a:rPr lang="fi-FI" b="1" dirty="0"/>
              <a:t>kuumotus, punoitus, turvotus, kipu, eritys. </a:t>
            </a:r>
          </a:p>
          <a:p>
            <a:pPr lvl="0"/>
            <a:r>
              <a:rPr lang="fi-FI" dirty="0"/>
              <a:t>Kirjaa potilastietojärjestelmään havainnot, tehdyt hoitotoimenpiteet ja </a:t>
            </a:r>
            <a:r>
              <a:rPr lang="fi-FI" dirty="0" smtClean="0"/>
              <a:t>huuhtelupäivät!</a:t>
            </a:r>
            <a:endParaRPr lang="fi-FI" dirty="0"/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0" y="2285999"/>
            <a:ext cx="5476875" cy="31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23112" y="685800"/>
            <a:ext cx="6849687" cy="1012371"/>
          </a:xfrm>
        </p:spPr>
        <p:txBody>
          <a:bodyPr/>
          <a:lstStyle/>
          <a:p>
            <a:r>
              <a:rPr lang="fi-FI" dirty="0" smtClean="0"/>
              <a:t>Huuhtelu: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936865"/>
            <a:ext cx="9601200" cy="3930535"/>
          </a:xfrm>
        </p:spPr>
        <p:txBody>
          <a:bodyPr>
            <a:normAutofit/>
          </a:bodyPr>
          <a:lstStyle/>
          <a:p>
            <a:r>
              <a:rPr lang="fi-FI" dirty="0" smtClean="0"/>
              <a:t>10 </a:t>
            </a:r>
            <a:r>
              <a:rPr lang="fi-FI" dirty="0"/>
              <a:t>ml:n huuhtelu riittää ennen katetrin käyttöä sekä lääkeinjektioiden ja infuusioiden välissä.</a:t>
            </a:r>
          </a:p>
          <a:p>
            <a:r>
              <a:rPr lang="fi-FI" dirty="0" smtClean="0"/>
              <a:t>Käytön jälkeen huuhtele </a:t>
            </a:r>
            <a:r>
              <a:rPr lang="fi-FI" dirty="0"/>
              <a:t>portti </a:t>
            </a:r>
            <a:r>
              <a:rPr lang="fi-FI" b="1" dirty="0" smtClean="0"/>
              <a:t>30ml</a:t>
            </a:r>
            <a:r>
              <a:rPr lang="fi-FI" dirty="0" smtClean="0"/>
              <a:t> </a:t>
            </a:r>
            <a:r>
              <a:rPr lang="fi-FI" dirty="0"/>
              <a:t>0,9 % </a:t>
            </a:r>
            <a:r>
              <a:rPr lang="fi-FI" dirty="0" err="1"/>
              <a:t>NaCl:aa</a:t>
            </a:r>
            <a:r>
              <a:rPr lang="fi-FI" dirty="0"/>
              <a:t>.</a:t>
            </a:r>
          </a:p>
          <a:p>
            <a:r>
              <a:rPr lang="fi-FI" dirty="0"/>
              <a:t>Verituotteiden siirron jälkeen aikuisen potilaan portti huuhdellaan aina </a:t>
            </a:r>
            <a:r>
              <a:rPr lang="fi-FI" b="1" dirty="0" smtClean="0"/>
              <a:t>40ml:lla</a:t>
            </a:r>
            <a:r>
              <a:rPr lang="fi-FI" dirty="0" smtClean="0"/>
              <a:t> </a:t>
            </a:r>
            <a:r>
              <a:rPr lang="fi-FI" dirty="0"/>
              <a:t>keittosuolaa.</a:t>
            </a:r>
          </a:p>
          <a:p>
            <a:r>
              <a:rPr lang="fi-FI" b="1" dirty="0"/>
              <a:t>Porttiin ei saa käyttää alle 10 ml:n ruiskua, koska silloin paine kohoaa liian suureksi ja muutos saattaa edesauttaa mahdollisen tukoksen </a:t>
            </a:r>
            <a:r>
              <a:rPr lang="fi-FI" b="1" dirty="0" smtClean="0"/>
              <a:t>liikkeellelähdön.</a:t>
            </a:r>
          </a:p>
          <a:p>
            <a:endParaRPr lang="fi-FI" dirty="0" smtClean="0"/>
          </a:p>
          <a:p>
            <a:r>
              <a:rPr lang="fi-FI" dirty="0" smtClean="0"/>
              <a:t>Käyttämättömän laskimoportin huuhtelu </a:t>
            </a:r>
            <a:r>
              <a:rPr lang="fi-FI" b="1" dirty="0" smtClean="0"/>
              <a:t>6 </a:t>
            </a:r>
            <a:r>
              <a:rPr lang="fi-FI" b="1" dirty="0" err="1" smtClean="0"/>
              <a:t>vko:n</a:t>
            </a:r>
            <a:r>
              <a:rPr lang="fi-FI" dirty="0" smtClean="0"/>
              <a:t> välein.</a:t>
            </a:r>
            <a:endParaRPr lang="fi-FI" dirty="0"/>
          </a:p>
          <a:p>
            <a:endParaRPr lang="fi-FI" b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12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i:0#.w|oysnet\laurilhm</DisplayName>
        <AccountId>1726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2023-02-07T22:00:00+00:00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  <TermInfo xmlns="http://schemas.microsoft.com/office/infopath/2007/PartnerControls">
          <TermName xmlns="http://schemas.microsoft.com/office/infopath/2007/PartnerControls">Pohjois-Pohjanmaan sairaanhoitopiiri</TermName>
          <TermId xmlns="http://schemas.microsoft.com/office/infopath/2007/PartnerControls">be8cbbf1-c5fa-44e0-8d6c-f88ba4a3bcc6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  <Value>1</Value>
    </TaxCatchAll>
    <_dlc_DocId xmlns="d3e50268-7799-48af-83c3-9a9b063078bc">MUAVRSSTWASF-92438712-424</_dlc_DocId>
    <_dlc_DocIdUrl xmlns="d3e50268-7799-48af-83c3-9a9b063078bc">
      <Url>https://internet.oysnet.ppshp.fi/dokumentit/_layouts/15/DocIdRedir.aspx?ID=MUAVRSSTWASF-92438712-424</Url>
      <Description>MUAVRSSTWASF-92438712-424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CCEB0BF2-971A-40DD-B9DB-8F8DCBA7BB4B}"/>
</file>

<file path=customXml/itemProps2.xml><?xml version="1.0" encoding="utf-8"?>
<ds:datastoreItem xmlns:ds="http://schemas.openxmlformats.org/officeDocument/2006/customXml" ds:itemID="{E10D7F15-5AE4-47D7-8AED-5303BA03622C}"/>
</file>

<file path=customXml/itemProps3.xml><?xml version="1.0" encoding="utf-8"?>
<ds:datastoreItem xmlns:ds="http://schemas.openxmlformats.org/officeDocument/2006/customXml" ds:itemID="{D63F8742-C298-4AA2-B03C-1C0B1BF3E1CA}"/>
</file>

<file path=customXml/itemProps4.xml><?xml version="1.0" encoding="utf-8"?>
<ds:datastoreItem xmlns:ds="http://schemas.openxmlformats.org/officeDocument/2006/customXml" ds:itemID="{67251E28-FDBC-402B-AFC2-C610A345CC4A}"/>
</file>

<file path=customXml/itemProps5.xml><?xml version="1.0" encoding="utf-8"?>
<ds:datastoreItem xmlns:ds="http://schemas.openxmlformats.org/officeDocument/2006/customXml" ds:itemID="{BB85B105-0B76-48E8-97CB-92E1915CDCE0}"/>
</file>

<file path=docProps/app.xml><?xml version="1.0" encoding="utf-8"?>
<Properties xmlns="http://schemas.openxmlformats.org/officeDocument/2006/extended-properties" xmlns:vt="http://schemas.openxmlformats.org/officeDocument/2006/docPropsVTypes">
  <Template>Rajattu</Template>
  <TotalTime>535</TotalTime>
  <Words>606</Words>
  <Application>Microsoft Office PowerPoint</Application>
  <PresentationFormat>Laajakuva</PresentationFormat>
  <Paragraphs>106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Franklin Gothic Book</vt:lpstr>
      <vt:lpstr>Times New Roman</vt:lpstr>
      <vt:lpstr>Wingdings</vt:lpstr>
      <vt:lpstr>Crop</vt:lpstr>
      <vt:lpstr>Vascuportti - käsittely</vt:lpstr>
      <vt:lpstr>PowerPoint-esitys</vt:lpstr>
      <vt:lpstr>PowerPoint-esitys</vt:lpstr>
      <vt:lpstr>PowerPoint-esitys</vt:lpstr>
      <vt:lpstr>Tuoreen laskimoporttihaavan hoito:</vt:lpstr>
      <vt:lpstr>Neulan valinta:</vt:lpstr>
      <vt:lpstr>PowerPoint-esitys</vt:lpstr>
      <vt:lpstr>Neulan kiinnitys ja punktioalueen seuranta:</vt:lpstr>
      <vt:lpstr>Huuhtelu:</vt:lpstr>
      <vt:lpstr>Venttiilitulppa Bionector TKO:  ”To keep open”</vt:lpstr>
      <vt:lpstr>Laskimoportin päivitetty käsittelyohje:</vt:lpstr>
      <vt:lpstr>Syyt ja seuraukset:</vt:lpstr>
      <vt:lpstr>Mikä käsittelyssä muuttuu?</vt:lpstr>
      <vt:lpstr>PowerPoint-esitys</vt:lpstr>
      <vt:lpstr>Neulan poisto:</vt:lpstr>
      <vt:lpstr>PowerPoint-esitys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Vascuportti - käsittely 8.2.2023</dc:title>
  <dc:creator>Laurila Henna Marika</dc:creator>
  <cp:keywords/>
  <cp:lastModifiedBy>Laurila Henna Marika</cp:lastModifiedBy>
  <cp:revision>49</cp:revision>
  <dcterms:created xsi:type="dcterms:W3CDTF">2023-01-30T09:10:05Z</dcterms:created>
  <dcterms:modified xsi:type="dcterms:W3CDTF">2023-02-07T14:06:06Z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1d1e99ca-0ade-4f08-8869-e80a98931ff6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2688;#Pohde|3bd1eb7d-6289-427a-a46c-d4e835e69ad1;#1;#Pohjois-Pohjanmaan sairaanhoitopiiri|be8cbbf1-c5fa-44e0-8d6c-f88ba4a3bcc6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263700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